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80" r:id="rId3"/>
    <p:sldId id="281" r:id="rId4"/>
    <p:sldId id="282" r:id="rId5"/>
    <p:sldId id="283" r:id="rId6"/>
    <p:sldId id="284" r:id="rId7"/>
    <p:sldId id="285" r:id="rId8"/>
    <p:sldId id="286" r:id="rId9"/>
    <p:sldId id="287" r:id="rId10"/>
    <p:sldId id="288" r:id="rId11"/>
    <p:sldId id="289" r:id="rId12"/>
    <p:sldId id="291" r:id="rId13"/>
    <p:sldId id="290" r:id="rId14"/>
    <p:sldId id="292" r:id="rId15"/>
    <p:sldId id="293" r:id="rId16"/>
    <p:sldId id="294" r:id="rId17"/>
    <p:sldId id="295" r:id="rId18"/>
    <p:sldId id="296" r:id="rId19"/>
    <p:sldId id="297" r:id="rId20"/>
    <p:sldId id="298" r:id="rId21"/>
    <p:sldId id="299" r:id="rId22"/>
    <p:sldId id="300"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16/07/1442</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16/07/1442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16/07/1442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16/07/1442</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IQ" dirty="0" smtClean="0"/>
              <a:t>اضطرابات الكلام واللغة  </a:t>
            </a:r>
            <a:endParaRPr lang="ar-SA" dirty="0"/>
          </a:p>
        </p:txBody>
      </p:sp>
      <p:sp>
        <p:nvSpPr>
          <p:cNvPr id="3" name="عنوان فرعي 2"/>
          <p:cNvSpPr>
            <a:spLocks noGrp="1"/>
          </p:cNvSpPr>
          <p:nvPr>
            <p:ph type="subTitle" idx="1"/>
          </p:nvPr>
        </p:nvSpPr>
        <p:spPr>
          <a:xfrm>
            <a:off x="1371600" y="5589240"/>
            <a:ext cx="45719" cy="49560"/>
          </a:xfrm>
        </p:spPr>
        <p:txBody>
          <a:bodyPr>
            <a:normAutofit fontScale="25000" lnSpcReduction="20000"/>
          </a:bodyPr>
          <a:lstStyle/>
          <a:p>
            <a:endParaRPr lang="ar-SA" dirty="0"/>
          </a:p>
        </p:txBody>
      </p:sp>
    </p:spTree>
    <p:extLst>
      <p:ext uri="{BB962C8B-B14F-4D97-AF65-F5344CB8AC3E}">
        <p14:creationId xmlns:p14="http://schemas.microsoft.com/office/powerpoint/2010/main" xmlns="" val="1108684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b="1" dirty="0" smtClean="0">
                <a:solidFill>
                  <a:srgbClr val="FF0000"/>
                </a:solidFill>
              </a:rPr>
              <a:t>ج- </a:t>
            </a:r>
            <a:r>
              <a:rPr lang="ar-IQ" b="1" dirty="0" err="1" smtClean="0">
                <a:solidFill>
                  <a:srgbClr val="FF0000"/>
                </a:solidFill>
              </a:rPr>
              <a:t>أضطراب</a:t>
            </a:r>
            <a:r>
              <a:rPr lang="ar-IQ" b="1" dirty="0" smtClean="0">
                <a:solidFill>
                  <a:srgbClr val="FF0000"/>
                </a:solidFill>
              </a:rPr>
              <a:t> اللغة : </a:t>
            </a:r>
            <a:endParaRPr lang="en-US" dirty="0" smtClean="0">
              <a:solidFill>
                <a:srgbClr val="FF0000"/>
              </a:solidFill>
            </a:endParaRPr>
          </a:p>
          <a:p>
            <a:pPr lvl="0"/>
            <a:r>
              <a:rPr lang="ar-SA" dirty="0" smtClean="0"/>
              <a:t>هذه الاضطرابات تتعلق باللغة من حيث انحرافها </a:t>
            </a:r>
            <a:r>
              <a:rPr lang="ar-IQ" dirty="0" smtClean="0"/>
              <a:t> </a:t>
            </a:r>
            <a:r>
              <a:rPr lang="ar-IQ" dirty="0" err="1" smtClean="0"/>
              <a:t>او</a:t>
            </a:r>
            <a:r>
              <a:rPr lang="ar-IQ" dirty="0" smtClean="0"/>
              <a:t> ضعفها </a:t>
            </a:r>
            <a:r>
              <a:rPr lang="ar-IQ" dirty="0" err="1" smtClean="0"/>
              <a:t>او</a:t>
            </a:r>
            <a:r>
              <a:rPr lang="ar-IQ" dirty="0" smtClean="0"/>
              <a:t> تأخرها </a:t>
            </a:r>
            <a:r>
              <a:rPr lang="ar-IQ" dirty="0" err="1" smtClean="0"/>
              <a:t>او</a:t>
            </a:r>
            <a:r>
              <a:rPr lang="ar-IQ" dirty="0" smtClean="0"/>
              <a:t> سوء تركيبها من حيث معناها </a:t>
            </a:r>
            <a:r>
              <a:rPr lang="ar-SA" dirty="0" smtClean="0"/>
              <a:t>وقواعدها </a:t>
            </a:r>
            <a:r>
              <a:rPr lang="ar-SA" dirty="0" err="1" smtClean="0"/>
              <a:t>او</a:t>
            </a:r>
            <a:r>
              <a:rPr lang="ar-SA" dirty="0" smtClean="0"/>
              <a:t> صعوبة القراءة </a:t>
            </a:r>
            <a:r>
              <a:rPr lang="ar-SA" dirty="0" err="1" smtClean="0"/>
              <a:t>او</a:t>
            </a:r>
            <a:r>
              <a:rPr lang="ar-SA" dirty="0" smtClean="0"/>
              <a:t> الكتابة .</a:t>
            </a:r>
            <a:endParaRPr lang="en-US" dirty="0" smtClean="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solidFill>
                <a:srgbClr val="C00000"/>
              </a:solidFill>
            </a:endParaRPr>
          </a:p>
        </p:txBody>
      </p:sp>
      <p:sp>
        <p:nvSpPr>
          <p:cNvPr id="3" name="عنصر نائب للمحتوى 2"/>
          <p:cNvSpPr>
            <a:spLocks noGrp="1"/>
          </p:cNvSpPr>
          <p:nvPr>
            <p:ph idx="1"/>
          </p:nvPr>
        </p:nvSpPr>
        <p:spPr/>
        <p:txBody>
          <a:bodyPr/>
          <a:lstStyle/>
          <a:p>
            <a:pPr lvl="0"/>
            <a:endParaRPr lang="en-US" dirty="0" smtClean="0"/>
          </a:p>
          <a:p>
            <a:pPr lvl="0"/>
            <a:r>
              <a:rPr lang="ar-IQ" dirty="0" smtClean="0"/>
              <a:t>ب/ مظاهر </a:t>
            </a:r>
            <a:r>
              <a:rPr lang="ar-IQ" dirty="0" err="1" smtClean="0"/>
              <a:t>أضطرابات</a:t>
            </a:r>
            <a:r>
              <a:rPr lang="ar-IQ" dirty="0" smtClean="0"/>
              <a:t> اللغة :</a:t>
            </a:r>
            <a:endParaRPr lang="en-US" dirty="0" smtClean="0"/>
          </a:p>
          <a:p>
            <a:pPr lvl="0"/>
            <a:r>
              <a:rPr lang="ar-IQ" dirty="0" smtClean="0"/>
              <a:t>1. تأخر ظهور اللغة:تأخر ظهور الكلمة </a:t>
            </a:r>
            <a:r>
              <a:rPr lang="ar-IQ" dirty="0" err="1" smtClean="0"/>
              <a:t>الاولى</a:t>
            </a:r>
            <a:r>
              <a:rPr lang="ar-IQ" dirty="0" smtClean="0"/>
              <a:t> التي ينطق </a:t>
            </a:r>
            <a:r>
              <a:rPr lang="ar-IQ" dirty="0" err="1" smtClean="0"/>
              <a:t>بها</a:t>
            </a:r>
            <a:r>
              <a:rPr lang="ar-IQ" dirty="0" smtClean="0"/>
              <a:t> الطفل عن المعدل الطبيعي لظهورها وهي السنة </a:t>
            </a:r>
            <a:r>
              <a:rPr lang="ar-IQ" dirty="0" err="1" smtClean="0"/>
              <a:t>الاولى</a:t>
            </a:r>
            <a:r>
              <a:rPr lang="ar-IQ" dirty="0" smtClean="0"/>
              <a:t> من عمر الطفل .</a:t>
            </a:r>
            <a:endParaRPr lang="en-US" dirty="0" smtClean="0"/>
          </a:p>
          <a:p>
            <a:pPr lvl="0"/>
            <a:r>
              <a:rPr lang="ar-IQ" dirty="0" smtClean="0"/>
              <a:t>2.  فقدان القدرة على الكلام </a:t>
            </a:r>
            <a:r>
              <a:rPr lang="ar-IQ" dirty="0" err="1" smtClean="0"/>
              <a:t>والحبسة</a:t>
            </a:r>
            <a:r>
              <a:rPr lang="ar-IQ" dirty="0" smtClean="0"/>
              <a:t> الكلامية : لا يستطيع الطفل التعبيرعن نفسه بصورة لفظية واضحة ومفهومة , ولا يستطيع فهم اللغة المنطوقة من قبل الاخرين وتصاحب هذه الحالة مظاهر انفعالية غير عادية ويكون الفقدان للنطق اما فقدانا كليا أو جزئيا في اللغة التعبيرية وذلك نتيجة اصابة عضوية في مراكز اللغة في الدماغ بسبب الحوادث او الجلطة الدماغية .</a:t>
            </a:r>
            <a:endParaRPr lang="en-US" dirty="0" smtClean="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dirty="0" smtClean="0"/>
              <a:t>3. صعوبة القراءة :يكون مستوى الطفل أقل مما هو متوقع منه مقارنة بالفئة العمرية التي ينتمي اليها.(من مظاهر صعوبات التعلم)</a:t>
            </a:r>
            <a:endParaRPr lang="en-US" dirty="0" smtClean="0"/>
          </a:p>
          <a:p>
            <a:pPr lvl="0"/>
            <a:r>
              <a:rPr lang="ar-IQ" dirty="0" smtClean="0"/>
              <a:t>4. صعوبة الكتابة :يجد صعوبةفي كتابة الكلمات او الجمل بشكل صحيح اي أقل مما هو متوقع منه مقارنة بالفئة العمرية التي ينتمي اليها.</a:t>
            </a:r>
            <a:endParaRPr lang="en-US" dirty="0" smtClean="0"/>
          </a:p>
          <a:p>
            <a:pPr lvl="0"/>
            <a:r>
              <a:rPr lang="ar-IQ" dirty="0" smtClean="0"/>
              <a:t>5. صعوبة </a:t>
            </a:r>
            <a:r>
              <a:rPr lang="ar-IQ" dirty="0" smtClean="0"/>
              <a:t>تكوين الجمل : يجد صعوبة في كتابة الكلمات او الجمل وفي تركيب وتكوين الجمل بشكل صحيح فهو يعمل على تركيب الجملة بشكل منحرف وليس لها معنى وقواعد اللغة ليست صحيحة.</a:t>
            </a:r>
            <a:endParaRPr lang="en-US" dirty="0" smtClean="0"/>
          </a:p>
          <a:p>
            <a:pPr lvl="0"/>
            <a:r>
              <a:rPr lang="ar-IQ" dirty="0" smtClean="0"/>
              <a:t>صعوبة فهم الكلمات والجمل : وهنا يجد الفرد صعوبة في فهم  الجملة او الكلمة التي يستقبلها من الاخرين , ويميل هنا الى تكرار هذه الجمل او الكلمات بالرغم من عدم فهمه لها .</a:t>
            </a:r>
            <a:endParaRPr lang="en-US" dirty="0" smtClean="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dirty="0" smtClean="0"/>
              <a:t>3. صعوبة القراءة :يكون مستوى الطفل أقل مما هو متوقع منه مقارنة بالفئة العمرية التي ينتمي اليها.(من مظاهر صعوبات التعلم)</a:t>
            </a:r>
            <a:endParaRPr lang="en-US" dirty="0" smtClean="0"/>
          </a:p>
          <a:p>
            <a:pPr lvl="0"/>
            <a:r>
              <a:rPr lang="ar-IQ" dirty="0" smtClean="0"/>
              <a:t>4. صعوبة الكتابة :يجد صعوبةفي كتابة الكلمات او الجمل بشكل صحيح اي أقل مما هو متوقع منه مقارنة بالفئة العمرية التي ينتمي اليها.</a:t>
            </a:r>
            <a:endParaRPr lang="en-US" dirty="0" smtClean="0"/>
          </a:p>
          <a:p>
            <a:pPr lvl="0"/>
            <a:r>
              <a:rPr lang="ar-IQ" dirty="0" smtClean="0"/>
              <a:t>صعوبة تكوين الجمل : يجد صعوبة في كتابة الكلمات او الجمل وفي تركيب وتكوين الجمل بشكل صحيح فهو يعمل على تركيب الجملة بشكل منحرف وليس لها معنى وقواعد اللغة ليست صحيحة.</a:t>
            </a:r>
            <a:endParaRPr lang="en-US" dirty="0" smtClean="0"/>
          </a:p>
          <a:p>
            <a:pPr lvl="0"/>
            <a:r>
              <a:rPr lang="ar-IQ" dirty="0" smtClean="0"/>
              <a:t>صعوبة فهم الكلمات والجمل : وهنا يجد الفرد صعوبة في فهم  الجملة او الكلمة التي يستقبلها من الاخرين , ويميل هنا الى تكرار هذه الجمل او الكلمات بالرغم من عدم فهمه لها .</a:t>
            </a:r>
            <a:endParaRPr lang="en-US" dirty="0" smtClean="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dirty="0" smtClean="0">
                <a:solidFill>
                  <a:srgbClr val="FF0000"/>
                </a:solidFill>
              </a:rPr>
              <a:t>أسباب </a:t>
            </a:r>
            <a:r>
              <a:rPr lang="ar-IQ" dirty="0" err="1" smtClean="0">
                <a:solidFill>
                  <a:srgbClr val="FF0000"/>
                </a:solidFill>
              </a:rPr>
              <a:t>أضطرابات</a:t>
            </a:r>
            <a:r>
              <a:rPr lang="ar-IQ" dirty="0" smtClean="0">
                <a:solidFill>
                  <a:srgbClr val="FF0000"/>
                </a:solidFill>
              </a:rPr>
              <a:t> الكلام والنطق واللغة  :</a:t>
            </a:r>
            <a:endParaRPr lang="en-US" dirty="0" smtClean="0">
              <a:solidFill>
                <a:srgbClr val="FF0000"/>
              </a:solidFill>
            </a:endParaRPr>
          </a:p>
          <a:p>
            <a:pPr lvl="0"/>
            <a:r>
              <a:rPr lang="ar-IQ" dirty="0" smtClean="0">
                <a:solidFill>
                  <a:srgbClr val="FF0000"/>
                </a:solidFill>
              </a:rPr>
              <a:t>أسباب عضوية :</a:t>
            </a:r>
            <a:endParaRPr lang="en-US" dirty="0" smtClean="0">
              <a:solidFill>
                <a:srgbClr val="FF0000"/>
              </a:solidFill>
            </a:endParaRPr>
          </a:p>
          <a:p>
            <a:r>
              <a:rPr lang="ar-IQ" dirty="0" err="1" smtClean="0"/>
              <a:t>أضطرابات</a:t>
            </a:r>
            <a:r>
              <a:rPr lang="ar-IQ" dirty="0" smtClean="0"/>
              <a:t> </a:t>
            </a:r>
            <a:r>
              <a:rPr lang="ar-IQ" dirty="0" err="1" smtClean="0"/>
              <a:t>كروموسومية</a:t>
            </a:r>
            <a:r>
              <a:rPr lang="ar-IQ" dirty="0" smtClean="0"/>
              <a:t> أو فسيولوجية أو </a:t>
            </a:r>
            <a:r>
              <a:rPr lang="ar-IQ" dirty="0" err="1" smtClean="0"/>
              <a:t>نمائية</a:t>
            </a:r>
            <a:r>
              <a:rPr lang="ar-IQ" dirty="0" smtClean="0"/>
              <a:t> تسبب خللا في </a:t>
            </a:r>
            <a:r>
              <a:rPr lang="ar-IQ" dirty="0" err="1" smtClean="0"/>
              <a:t>الاجهزة</a:t>
            </a:r>
            <a:r>
              <a:rPr lang="ar-IQ" dirty="0" smtClean="0"/>
              <a:t> </a:t>
            </a:r>
            <a:endParaRPr lang="en-US" dirty="0" smtClean="0"/>
          </a:p>
          <a:p>
            <a:r>
              <a:rPr lang="ar-IQ" dirty="0" err="1" smtClean="0"/>
              <a:t>المسؤولة</a:t>
            </a:r>
            <a:r>
              <a:rPr lang="ar-IQ" dirty="0" smtClean="0"/>
              <a:t> عن الكلام . مثال على ذلك الشفة </a:t>
            </a:r>
            <a:r>
              <a:rPr lang="ar-IQ" dirty="0" err="1" smtClean="0"/>
              <a:t>الارنبية</a:t>
            </a:r>
            <a:r>
              <a:rPr lang="ar-IQ" dirty="0" smtClean="0"/>
              <a:t>  سببها اضطراب جيني . كذلك  اضطراب الكلام واللغة في حالة عرض </a:t>
            </a:r>
            <a:r>
              <a:rPr lang="ar-IQ" dirty="0" err="1" smtClean="0"/>
              <a:t>داون</a:t>
            </a:r>
            <a:r>
              <a:rPr lang="ar-IQ" dirty="0" smtClean="0"/>
              <a:t> : سببه خلل جيني واضطراب </a:t>
            </a:r>
            <a:r>
              <a:rPr lang="ar-IQ" dirty="0" err="1" smtClean="0"/>
              <a:t>كروسومي</a:t>
            </a:r>
            <a:r>
              <a:rPr lang="ar-IQ" dirty="0" smtClean="0"/>
              <a:t> .</a:t>
            </a:r>
            <a:endParaRPr lang="en-US" dirty="0" smtClean="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2. </a:t>
            </a:r>
            <a:r>
              <a:rPr lang="ar-IQ" dirty="0" err="1" smtClean="0"/>
              <a:t>الاسباب</a:t>
            </a:r>
            <a:r>
              <a:rPr lang="ar-IQ" dirty="0" smtClean="0"/>
              <a:t> العصبية: </a:t>
            </a:r>
            <a:endParaRPr lang="en-US" dirty="0" smtClean="0"/>
          </a:p>
          <a:p>
            <a:r>
              <a:rPr lang="ar-IQ" dirty="0" smtClean="0"/>
              <a:t>وهي الأسباب المرتبطة بالجهاز العصبي المركزي وما يحدث لهذا الجهاز من تلف </a:t>
            </a:r>
            <a:r>
              <a:rPr lang="ar-IQ" dirty="0" err="1" smtClean="0"/>
              <a:t>او</a:t>
            </a:r>
            <a:r>
              <a:rPr lang="ar-IQ" dirty="0" smtClean="0"/>
              <a:t> </a:t>
            </a:r>
            <a:r>
              <a:rPr lang="ar-IQ" dirty="0" err="1" smtClean="0"/>
              <a:t>اصابة</a:t>
            </a:r>
            <a:r>
              <a:rPr lang="ar-IQ" dirty="0" smtClean="0"/>
              <a:t> </a:t>
            </a:r>
            <a:r>
              <a:rPr lang="ar-IQ" dirty="0" err="1" smtClean="0"/>
              <a:t>سواءأكان</a:t>
            </a:r>
            <a:r>
              <a:rPr lang="ar-IQ" dirty="0" smtClean="0"/>
              <a:t> ذلك قبل الولادة </a:t>
            </a:r>
            <a:r>
              <a:rPr lang="ar-IQ" dirty="0" err="1" smtClean="0"/>
              <a:t>او</a:t>
            </a:r>
            <a:r>
              <a:rPr lang="ar-IQ" dirty="0" smtClean="0"/>
              <a:t> </a:t>
            </a:r>
            <a:r>
              <a:rPr lang="ar-IQ" dirty="0" err="1" smtClean="0"/>
              <a:t>اثناء</a:t>
            </a:r>
            <a:r>
              <a:rPr lang="ar-IQ" dirty="0" smtClean="0"/>
              <a:t> </a:t>
            </a:r>
            <a:r>
              <a:rPr lang="ar-IQ" dirty="0" err="1" smtClean="0"/>
              <a:t>اوبعد</a:t>
            </a:r>
            <a:r>
              <a:rPr lang="ar-IQ" dirty="0" smtClean="0"/>
              <a:t> الولادة . وذلك كونه </a:t>
            </a:r>
            <a:r>
              <a:rPr lang="ar-IQ" dirty="0" err="1" smtClean="0"/>
              <a:t>المسؤول</a:t>
            </a:r>
            <a:r>
              <a:rPr lang="ar-IQ" dirty="0" smtClean="0"/>
              <a:t> عن النطق واللغة مثال على ذلك : الاطفال المصابين بالشلل الدماغي يعانون من صعوبة في تحريك الفكين والشفتين واللسان ولديهم مشكلات في القدرات العقلية الادراكية مما يؤثر في النمو اللغوي وذلك بسبب التلف الدماغي المسؤول عن اصابته بالشلل الدماغي.</a:t>
            </a:r>
            <a:endParaRPr lang="en-US" dirty="0" smtClean="0"/>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smtClean="0">
                <a:solidFill>
                  <a:srgbClr val="FF0000"/>
                </a:solidFill>
              </a:rPr>
              <a:t>3. أسباب مرتبطة بالتنشئة </a:t>
            </a:r>
            <a:r>
              <a:rPr lang="ar-IQ" b="1" dirty="0" err="1" smtClean="0">
                <a:solidFill>
                  <a:srgbClr val="FF0000"/>
                </a:solidFill>
              </a:rPr>
              <a:t>الأجتماعية</a:t>
            </a:r>
            <a:r>
              <a:rPr lang="ar-IQ" b="1" dirty="0" smtClean="0">
                <a:solidFill>
                  <a:srgbClr val="FF0000"/>
                </a:solidFill>
              </a:rPr>
              <a:t> :</a:t>
            </a:r>
            <a:endParaRPr lang="en-US" dirty="0" smtClean="0">
              <a:solidFill>
                <a:srgbClr val="FF0000"/>
              </a:solidFill>
            </a:endParaRPr>
          </a:p>
          <a:p>
            <a:r>
              <a:rPr lang="ar-IQ" dirty="0" smtClean="0"/>
              <a:t> ـ تعزيز الوالدين لأطفالهم الذين يظهرون </a:t>
            </a:r>
            <a:r>
              <a:rPr lang="ar-IQ" dirty="0" err="1" smtClean="0"/>
              <a:t>التأتأة</a:t>
            </a:r>
            <a:r>
              <a:rPr lang="ar-IQ" dirty="0" smtClean="0"/>
              <a:t> أو السرعة الزائدة في </a:t>
            </a:r>
            <a:r>
              <a:rPr lang="ar-IQ" dirty="0" smtClean="0"/>
              <a:t>الكلام</a:t>
            </a:r>
            <a:r>
              <a:rPr lang="ar-IQ" b="1" dirty="0" smtClean="0"/>
              <a:t>ـ التعرض لضغوط نفسية وجسدية. </a:t>
            </a:r>
            <a:r>
              <a:rPr lang="ar-IQ" dirty="0" smtClean="0"/>
              <a:t>كالعقاب الجسدي .</a:t>
            </a:r>
            <a:endParaRPr lang="en-US" dirty="0" smtClean="0"/>
          </a:p>
          <a:p>
            <a:r>
              <a:rPr lang="ar-IQ" dirty="0" smtClean="0"/>
              <a:t> </a:t>
            </a:r>
            <a:r>
              <a:rPr lang="ar-IQ" dirty="0" smtClean="0"/>
              <a:t>يعمل بمثابة تثبيت هذه السلوكيات عند </a:t>
            </a:r>
            <a:r>
              <a:rPr lang="ar-IQ" dirty="0" err="1" smtClean="0"/>
              <a:t>الاطفال</a:t>
            </a:r>
            <a:r>
              <a:rPr lang="ar-IQ" dirty="0" smtClean="0"/>
              <a:t>.</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b="1" dirty="0" smtClean="0">
                <a:solidFill>
                  <a:srgbClr val="FF0000"/>
                </a:solidFill>
              </a:rPr>
              <a:t>4.أسباب </a:t>
            </a:r>
            <a:r>
              <a:rPr lang="ar-IQ" b="1" dirty="0" smtClean="0">
                <a:solidFill>
                  <a:srgbClr val="FF0000"/>
                </a:solidFill>
              </a:rPr>
              <a:t>مرتبطة </a:t>
            </a:r>
            <a:r>
              <a:rPr lang="ar-IQ" b="1" dirty="0" err="1" smtClean="0">
                <a:solidFill>
                  <a:srgbClr val="FF0000"/>
                </a:solidFill>
              </a:rPr>
              <a:t>بالاعاقات</a:t>
            </a:r>
            <a:r>
              <a:rPr lang="ar-IQ" b="1" dirty="0" smtClean="0">
                <a:solidFill>
                  <a:srgbClr val="FF0000"/>
                </a:solidFill>
              </a:rPr>
              <a:t> </a:t>
            </a:r>
            <a:r>
              <a:rPr lang="ar-IQ" b="1" dirty="0" err="1" smtClean="0">
                <a:solidFill>
                  <a:srgbClr val="FF0000"/>
                </a:solidFill>
              </a:rPr>
              <a:t>الاخرى</a:t>
            </a:r>
            <a:r>
              <a:rPr lang="ar-IQ" b="1" dirty="0" smtClean="0">
                <a:solidFill>
                  <a:srgbClr val="FF0000"/>
                </a:solidFill>
              </a:rPr>
              <a:t> :</a:t>
            </a:r>
            <a:endParaRPr lang="en-US" dirty="0" smtClean="0">
              <a:solidFill>
                <a:srgbClr val="FF0000"/>
              </a:solidFill>
            </a:endParaRPr>
          </a:p>
          <a:p>
            <a:r>
              <a:rPr lang="ar-IQ" dirty="0" smtClean="0"/>
              <a:t> حيث تظهر اضطرابات اللغة مصاحبة </a:t>
            </a:r>
            <a:r>
              <a:rPr lang="ar-IQ" dirty="0" err="1" smtClean="0"/>
              <a:t>لاعاقات</a:t>
            </a:r>
            <a:r>
              <a:rPr lang="ar-IQ" dirty="0" smtClean="0"/>
              <a:t> </a:t>
            </a:r>
            <a:r>
              <a:rPr lang="ar-IQ" dirty="0" err="1" smtClean="0"/>
              <a:t>اخرى</a:t>
            </a:r>
            <a:r>
              <a:rPr lang="ar-IQ" dirty="0" smtClean="0"/>
              <a:t> مثل :</a:t>
            </a:r>
            <a:endParaRPr lang="en-US" dirty="0" smtClean="0"/>
          </a:p>
          <a:p>
            <a:r>
              <a:rPr lang="ar-IQ" dirty="0" smtClean="0"/>
              <a:t>- </a:t>
            </a:r>
            <a:r>
              <a:rPr lang="ar-IQ" dirty="0" err="1" smtClean="0"/>
              <a:t>الاعاقات</a:t>
            </a:r>
            <a:r>
              <a:rPr lang="ar-IQ" dirty="0" smtClean="0"/>
              <a:t> العقلية , : تظهر لديهم تاخر اللغة والتوقف اثناء الكلام .</a:t>
            </a:r>
            <a:endParaRPr lang="en-US" dirty="0" smtClean="0"/>
          </a:p>
          <a:p>
            <a:r>
              <a:rPr lang="ar-IQ" dirty="0" smtClean="0"/>
              <a:t>- </a:t>
            </a:r>
            <a:r>
              <a:rPr lang="ar-IQ" dirty="0" err="1" smtClean="0"/>
              <a:t>الاعاقات</a:t>
            </a:r>
            <a:r>
              <a:rPr lang="ar-IQ" dirty="0" smtClean="0"/>
              <a:t> السمعية :صعوبة الاستقبال والتعبير اللغوي وغياب اللغة .</a:t>
            </a:r>
            <a:endParaRPr lang="en-US" dirty="0" smtClean="0"/>
          </a:p>
          <a:p>
            <a:r>
              <a:rPr lang="en-US" dirty="0" smtClean="0"/>
              <a:t> </a:t>
            </a:r>
            <a:r>
              <a:rPr lang="ar-IQ" dirty="0" smtClean="0"/>
              <a:t>- المضطربين انفعاليا : السرعة الزائدة اثناء الكلام والتاتاة والابدال والحذف وتشويه اللغة .</a:t>
            </a:r>
            <a:endParaRPr lang="en-US" dirty="0" smtClean="0"/>
          </a:p>
          <a:p>
            <a:r>
              <a:rPr lang="en-US" dirty="0" smtClean="0"/>
              <a:t> </a:t>
            </a:r>
            <a:r>
              <a:rPr lang="ar-IQ" dirty="0" smtClean="0"/>
              <a:t>- صعوبات التعلم: فقدان القدرة على النطق , صعوبة القراءة والكتابة وصعوبة فهم الجمل والكلمات وصعوبة تركيب الجمل .</a:t>
            </a:r>
            <a:endParaRPr lang="en-US" dirty="0" smtClean="0"/>
          </a:p>
          <a:p>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solidFill>
                  <a:srgbClr val="FF0000"/>
                </a:solidFill>
              </a:rPr>
              <a:t>قياس وتشخيص اضطرابات الكلام واللغة:</a:t>
            </a:r>
            <a:endParaRPr lang="en-US" dirty="0" smtClean="0">
              <a:solidFill>
                <a:srgbClr val="FF0000"/>
              </a:solidFill>
            </a:endParaRPr>
          </a:p>
          <a:p>
            <a:r>
              <a:rPr lang="ar-IQ" dirty="0" smtClean="0"/>
              <a:t>تمر عملية التشخيص بأربع مراحل: </a:t>
            </a:r>
            <a:endParaRPr lang="en-US" dirty="0" smtClean="0"/>
          </a:p>
          <a:p>
            <a:r>
              <a:rPr lang="ar-IQ" dirty="0" smtClean="0"/>
              <a:t>وتم من خلال ملاحظة المشكلات اللغوية التي يعاني منها الطفل عن طريق تقديرات </a:t>
            </a:r>
            <a:r>
              <a:rPr lang="ar-IQ" dirty="0" err="1" smtClean="0"/>
              <a:t>الاباء</a:t>
            </a:r>
            <a:r>
              <a:rPr lang="ar-IQ" dirty="0" smtClean="0"/>
              <a:t> والمعلمين </a:t>
            </a:r>
            <a:r>
              <a:rPr lang="ar-IQ" dirty="0" err="1" smtClean="0"/>
              <a:t>والاقران</a:t>
            </a:r>
            <a:r>
              <a:rPr lang="ar-IQ" dirty="0" smtClean="0"/>
              <a:t>  وخاصة مدى استقبال الطفل للغة والمشكلات اللغوية مثل </a:t>
            </a:r>
            <a:r>
              <a:rPr lang="ar-IQ" dirty="0" err="1" smtClean="0"/>
              <a:t>التاتاة</a:t>
            </a:r>
            <a:r>
              <a:rPr lang="ar-IQ" dirty="0" smtClean="0"/>
              <a:t> </a:t>
            </a:r>
            <a:r>
              <a:rPr lang="ar-IQ" dirty="0" err="1" smtClean="0"/>
              <a:t>او</a:t>
            </a:r>
            <a:r>
              <a:rPr lang="ar-IQ" dirty="0" smtClean="0"/>
              <a:t> السرعة الزائدة </a:t>
            </a:r>
            <a:r>
              <a:rPr lang="ar-IQ" dirty="0" err="1" smtClean="0"/>
              <a:t>فب</a:t>
            </a:r>
            <a:r>
              <a:rPr lang="ar-IQ" dirty="0" smtClean="0"/>
              <a:t> الكلام وغيرها , اضافة لاستخدام طريقة التقدير الذاتي حيث يتمتحويل الطفل الى اخصائي القياس والتشخيص لاضطابات اللغة والكلام .</a:t>
            </a:r>
            <a:endParaRPr lang="en-US" dirty="0" smtClean="0"/>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solidFill>
                  <a:srgbClr val="FF0000"/>
                </a:solidFill>
              </a:rPr>
              <a:t>_ مرحلة الفحص الفسيولوجي : </a:t>
            </a:r>
            <a:endParaRPr lang="en-US" dirty="0" smtClean="0">
              <a:solidFill>
                <a:srgbClr val="FF0000"/>
              </a:solidFill>
            </a:endParaRPr>
          </a:p>
          <a:p>
            <a:r>
              <a:rPr lang="ar-IQ" dirty="0" smtClean="0"/>
              <a:t>يتم تحويل الطفل </a:t>
            </a:r>
            <a:r>
              <a:rPr lang="ar-IQ" dirty="0" err="1" smtClean="0"/>
              <a:t>الى</a:t>
            </a:r>
            <a:r>
              <a:rPr lang="ar-IQ" dirty="0" smtClean="0"/>
              <a:t> </a:t>
            </a:r>
            <a:r>
              <a:rPr lang="ar-IQ" dirty="0" err="1" smtClean="0"/>
              <a:t>اخصائي</a:t>
            </a:r>
            <a:r>
              <a:rPr lang="ar-IQ" dirty="0" smtClean="0"/>
              <a:t> انف </a:t>
            </a:r>
            <a:r>
              <a:rPr lang="ar-IQ" dirty="0" err="1" smtClean="0"/>
              <a:t>واذن</a:t>
            </a:r>
            <a:r>
              <a:rPr lang="ar-IQ" dirty="0" smtClean="0"/>
              <a:t> وحنجرة وذلك لمعرفة مدى سلامة هذه </a:t>
            </a:r>
            <a:r>
              <a:rPr lang="ar-IQ" dirty="0" err="1" smtClean="0"/>
              <a:t>الاجهزة</a:t>
            </a:r>
            <a:r>
              <a:rPr lang="ar-IQ" dirty="0" smtClean="0"/>
              <a:t> من ناحية فسيولوجية ولتحديد هل </a:t>
            </a:r>
            <a:r>
              <a:rPr lang="ar-IQ" dirty="0" err="1" smtClean="0"/>
              <a:t>ان</a:t>
            </a:r>
            <a:r>
              <a:rPr lang="ar-IQ" dirty="0" smtClean="0"/>
              <a:t> سبب الاضطراب </a:t>
            </a:r>
            <a:r>
              <a:rPr lang="ar-IQ" dirty="0" err="1" smtClean="0"/>
              <a:t>يعودلاسباب</a:t>
            </a:r>
            <a:r>
              <a:rPr lang="ar-IQ" dirty="0" smtClean="0"/>
              <a:t> سمعية </a:t>
            </a:r>
            <a:r>
              <a:rPr lang="ar-IQ" dirty="0" err="1" smtClean="0"/>
              <a:t>ام</a:t>
            </a:r>
            <a:r>
              <a:rPr lang="ar-IQ" dirty="0" smtClean="0"/>
              <a:t> لا .</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buNone/>
            </a:pPr>
            <a:endParaRPr lang="en-US" dirty="0" smtClean="0"/>
          </a:p>
          <a:p>
            <a:r>
              <a:rPr lang="ar-IQ" dirty="0" smtClean="0">
                <a:solidFill>
                  <a:srgbClr val="FF0000"/>
                </a:solidFill>
              </a:rPr>
              <a:t>التعريف</a:t>
            </a:r>
            <a:r>
              <a:rPr lang="ar-IQ" dirty="0" smtClean="0"/>
              <a:t> : </a:t>
            </a:r>
          </a:p>
          <a:p>
            <a:r>
              <a:rPr lang="ar-IQ" dirty="0" err="1" smtClean="0"/>
              <a:t>أضطراب</a:t>
            </a:r>
            <a:r>
              <a:rPr lang="ar-IQ" dirty="0" smtClean="0"/>
              <a:t> ملحوظ في الأستخدام الطبيعي  للنطق أو الصوت أو الطلاقة الكلامية , أو التأخر اللغوي أو عدم تطور اللغة التعبيرية أو اللغة الأستيعابية , الأمر الذي يؤدي الى حاجة الفرد الى برامج تربوية .</a:t>
            </a:r>
            <a:endParaRPr lang="en-US" dirty="0" smtClean="0"/>
          </a:p>
          <a:p>
            <a:endParaRPr lang="en-US" dirty="0"/>
          </a:p>
        </p:txBody>
      </p:sp>
    </p:spTree>
    <p:extLst>
      <p:ext uri="{BB962C8B-B14F-4D97-AF65-F5344CB8AC3E}">
        <p14:creationId xmlns:p14="http://schemas.microsoft.com/office/powerpoint/2010/main" xmlns="" val="25474666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dirty="0" smtClean="0">
                <a:solidFill>
                  <a:srgbClr val="FF0000"/>
                </a:solidFill>
              </a:rPr>
              <a:t>_ مرحلة اختيار القدرات العقلية لاستبعاد </a:t>
            </a:r>
            <a:r>
              <a:rPr lang="ar-IQ" dirty="0" err="1" smtClean="0">
                <a:solidFill>
                  <a:srgbClr val="FF0000"/>
                </a:solidFill>
              </a:rPr>
              <a:t>الاسباب</a:t>
            </a:r>
            <a:r>
              <a:rPr lang="ar-IQ" dirty="0" smtClean="0">
                <a:solidFill>
                  <a:srgbClr val="FF0000"/>
                </a:solidFill>
              </a:rPr>
              <a:t> العضوية للاضطراب : </a:t>
            </a:r>
            <a:endParaRPr lang="en-US" dirty="0" smtClean="0">
              <a:solidFill>
                <a:srgbClr val="FF0000"/>
              </a:solidFill>
            </a:endParaRPr>
          </a:p>
          <a:p>
            <a:pPr lvl="0"/>
            <a:r>
              <a:rPr lang="ar-IQ" dirty="0" smtClean="0"/>
              <a:t>يتم تحويل الفرد </a:t>
            </a:r>
            <a:r>
              <a:rPr lang="ar-IQ" dirty="0" err="1" smtClean="0"/>
              <a:t>الى</a:t>
            </a:r>
            <a:r>
              <a:rPr lang="ar-IQ" dirty="0" smtClean="0"/>
              <a:t> </a:t>
            </a:r>
            <a:r>
              <a:rPr lang="ar-IQ" dirty="0" err="1" smtClean="0"/>
              <a:t>اخصائي</a:t>
            </a:r>
            <a:r>
              <a:rPr lang="ar-IQ" dirty="0" smtClean="0"/>
              <a:t> في </a:t>
            </a:r>
            <a:r>
              <a:rPr lang="ar-IQ" dirty="0" err="1" smtClean="0"/>
              <a:t>الاعاقة</a:t>
            </a:r>
            <a:r>
              <a:rPr lang="ar-IQ" dirty="0" smtClean="0"/>
              <a:t> العقلية والسمعية وصعوبات التعلم والشلل الدماغي . </a:t>
            </a:r>
            <a:r>
              <a:rPr lang="ar-SA" dirty="0" smtClean="0"/>
              <a:t>لتطبيق بعض </a:t>
            </a:r>
            <a:r>
              <a:rPr lang="ar-SA" dirty="0" err="1" smtClean="0"/>
              <a:t>الاختبارا</a:t>
            </a:r>
            <a:r>
              <a:rPr lang="ar-SA" dirty="0" smtClean="0"/>
              <a:t> ت ذات العلاقة بهذه </a:t>
            </a:r>
            <a:r>
              <a:rPr lang="ar-SA" dirty="0" err="1" smtClean="0"/>
              <a:t>الاعاقات</a:t>
            </a:r>
            <a:r>
              <a:rPr lang="ar-SA" dirty="0" smtClean="0"/>
              <a:t> .</a:t>
            </a:r>
            <a:endParaRPr lang="en-US"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lvl="0"/>
            <a:r>
              <a:rPr lang="ar-IQ" dirty="0" smtClean="0">
                <a:solidFill>
                  <a:srgbClr val="FF0000"/>
                </a:solidFill>
              </a:rPr>
              <a:t>_  مرحلة تشخيص مظاهر اضطرابات الكلام واللغة من خلال استخدام الاختبارات ذات العلاقة لقياس وتشخيص اضطرابات الكلام واللغة من قبل </a:t>
            </a:r>
            <a:r>
              <a:rPr lang="ar-IQ" dirty="0" err="1" smtClean="0">
                <a:solidFill>
                  <a:srgbClr val="FF0000"/>
                </a:solidFill>
              </a:rPr>
              <a:t>اخصائيين</a:t>
            </a:r>
            <a:r>
              <a:rPr lang="ar-IQ" dirty="0" smtClean="0">
                <a:solidFill>
                  <a:srgbClr val="FF0000"/>
                </a:solidFill>
              </a:rPr>
              <a:t> .</a:t>
            </a:r>
            <a:endParaRPr lang="en-US" dirty="0" smtClean="0">
              <a:solidFill>
                <a:srgbClr val="FF0000"/>
              </a:solidFill>
            </a:endParaRPr>
          </a:p>
          <a:p>
            <a:pPr lvl="0"/>
            <a:r>
              <a:rPr lang="ar-IQ" dirty="0" smtClean="0">
                <a:solidFill>
                  <a:schemeClr val="accent6">
                    <a:lumMod val="50000"/>
                  </a:schemeClr>
                </a:solidFill>
              </a:rPr>
              <a:t>مقياس المفردات اللغوية : </a:t>
            </a:r>
            <a:endParaRPr lang="en-US" dirty="0" smtClean="0">
              <a:solidFill>
                <a:schemeClr val="accent6">
                  <a:lumMod val="50000"/>
                </a:schemeClr>
              </a:solidFill>
            </a:endParaRPr>
          </a:p>
          <a:p>
            <a:pPr lvl="0"/>
            <a:r>
              <a:rPr lang="ar-IQ" dirty="0" smtClean="0"/>
              <a:t>- يستخدم مع </a:t>
            </a:r>
            <a:r>
              <a:rPr lang="ar-IQ" dirty="0" err="1" smtClean="0"/>
              <a:t>الاطفال</a:t>
            </a:r>
            <a:r>
              <a:rPr lang="ar-IQ" dirty="0" smtClean="0"/>
              <a:t> الذين يعانون من اضطرابات لغوية تعبيرية لان فقراته تتطلب استخدام </a:t>
            </a:r>
            <a:r>
              <a:rPr lang="ar-IQ" dirty="0" err="1" smtClean="0"/>
              <a:t>الاشارات</a:t>
            </a:r>
            <a:r>
              <a:rPr lang="ar-IQ" dirty="0" smtClean="0"/>
              <a:t> وليس الكلام وهو من مقاييس المفردات اللغوية المصورة .</a:t>
            </a:r>
            <a:endParaRPr lang="en-US" dirty="0" smtClean="0"/>
          </a:p>
          <a:p>
            <a:pPr lvl="0"/>
            <a:r>
              <a:rPr lang="ar-IQ" dirty="0" smtClean="0"/>
              <a:t>يستخدم مع </a:t>
            </a:r>
            <a:r>
              <a:rPr lang="ar-IQ" dirty="0" err="1" smtClean="0"/>
              <a:t>الافراد</a:t>
            </a:r>
            <a:r>
              <a:rPr lang="ar-IQ" dirty="0" smtClean="0"/>
              <a:t> من سن 2-18 سنة .</a:t>
            </a:r>
            <a:endParaRPr lang="en-US" dirty="0" smtClean="0"/>
          </a:p>
          <a:p>
            <a:r>
              <a:rPr lang="ar-IQ" dirty="0" smtClean="0"/>
              <a:t>- يمكن تطبيقه من قبل متخصص </a:t>
            </a:r>
            <a:r>
              <a:rPr lang="ar-IQ" dirty="0" smtClean="0"/>
              <a:t>في التربية </a:t>
            </a:r>
            <a:r>
              <a:rPr lang="ar-IQ" dirty="0" smtClean="0"/>
              <a:t>الخاصة </a:t>
            </a:r>
            <a:r>
              <a:rPr lang="ar-IQ" dirty="0" err="1" smtClean="0"/>
              <a:t>او</a:t>
            </a:r>
            <a:r>
              <a:rPr lang="ar-IQ" dirty="0" smtClean="0"/>
              <a:t> </a:t>
            </a:r>
            <a:r>
              <a:rPr lang="ar-IQ" dirty="0" err="1" smtClean="0"/>
              <a:t>اخصائي</a:t>
            </a:r>
            <a:r>
              <a:rPr lang="ar-IQ" dirty="0" smtClean="0"/>
              <a:t> نفسي لغوي </a:t>
            </a:r>
            <a:r>
              <a:rPr lang="ar-IQ" dirty="0" smtClean="0"/>
              <a:t>.</a:t>
            </a:r>
            <a:r>
              <a:rPr lang="ar-IQ" dirty="0" smtClean="0"/>
              <a:t> </a:t>
            </a:r>
            <a:endParaRPr lang="ar-IQ" dirty="0" smtClean="0"/>
          </a:p>
          <a:p>
            <a:r>
              <a:rPr lang="ar-IQ" dirty="0" smtClean="0"/>
              <a:t>- </a:t>
            </a:r>
            <a:r>
              <a:rPr lang="ar-IQ" dirty="0" smtClean="0"/>
              <a:t>وهو عبارة عن مجموعة من الصور حيث يطلب فيها من المفحوص </a:t>
            </a:r>
            <a:r>
              <a:rPr lang="ar-IQ" dirty="0" err="1" smtClean="0"/>
              <a:t>ان</a:t>
            </a:r>
            <a:r>
              <a:rPr lang="ar-IQ" dirty="0" smtClean="0"/>
              <a:t> يؤشر على واحدة منها .</a:t>
            </a:r>
            <a:endParaRPr lang="en-US" dirty="0" smtClean="0"/>
          </a:p>
          <a:p>
            <a:pPr lvl="0"/>
            <a:endParaRPr lang="en-US" dirty="0" smtClean="0"/>
          </a:p>
          <a:p>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dirty="0" smtClean="0">
                <a:solidFill>
                  <a:schemeClr val="accent6">
                    <a:lumMod val="50000"/>
                  </a:schemeClr>
                </a:solidFill>
              </a:rPr>
              <a:t>مقياس المهارات اللغوية للمعاقين عقليا </a:t>
            </a:r>
            <a:endParaRPr lang="en-US" dirty="0" smtClean="0">
              <a:solidFill>
                <a:schemeClr val="accent6">
                  <a:lumMod val="50000"/>
                </a:schemeClr>
              </a:solidFill>
            </a:endParaRPr>
          </a:p>
          <a:p>
            <a:pPr lvl="0"/>
            <a:r>
              <a:rPr lang="ar-IQ" dirty="0" smtClean="0"/>
              <a:t>- يتكون المقياس من خمس </a:t>
            </a:r>
            <a:r>
              <a:rPr lang="ar-IQ" dirty="0" err="1" smtClean="0"/>
              <a:t>ابعاد</a:t>
            </a:r>
            <a:r>
              <a:rPr lang="ar-IQ" dirty="0" smtClean="0"/>
              <a:t> هي :</a:t>
            </a:r>
            <a:endParaRPr lang="en-US" dirty="0" smtClean="0"/>
          </a:p>
          <a:p>
            <a:pPr lvl="0"/>
            <a:r>
              <a:rPr lang="ar-IQ" dirty="0" smtClean="0"/>
              <a:t>أ. الاستعداد اللغوي المبكر </a:t>
            </a:r>
            <a:endParaRPr lang="en-US" dirty="0" smtClean="0"/>
          </a:p>
          <a:p>
            <a:pPr lvl="0"/>
            <a:r>
              <a:rPr lang="ar-IQ" dirty="0" smtClean="0"/>
              <a:t>ب. التقليد اللغوي </a:t>
            </a:r>
            <a:endParaRPr lang="en-US" dirty="0" smtClean="0"/>
          </a:p>
          <a:p>
            <a:pPr lvl="0"/>
            <a:r>
              <a:rPr lang="ar-IQ" dirty="0" smtClean="0"/>
              <a:t>ج. المفاهيم اللغوية </a:t>
            </a:r>
            <a:r>
              <a:rPr lang="ar-IQ" dirty="0" err="1" smtClean="0"/>
              <a:t>الاولية</a:t>
            </a:r>
            <a:r>
              <a:rPr lang="ar-IQ" dirty="0" smtClean="0"/>
              <a:t> .</a:t>
            </a:r>
            <a:endParaRPr lang="en-US" dirty="0" smtClean="0"/>
          </a:p>
          <a:p>
            <a:pPr lvl="0"/>
            <a:r>
              <a:rPr lang="ar-IQ" dirty="0" smtClean="0"/>
              <a:t>د. اللغة التعبيرية .</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SA" dirty="0"/>
          </a:p>
        </p:txBody>
      </p:sp>
      <p:sp>
        <p:nvSpPr>
          <p:cNvPr id="3" name="عنصر نائب للمحتوى 2"/>
          <p:cNvSpPr>
            <a:spLocks noGrp="1"/>
          </p:cNvSpPr>
          <p:nvPr>
            <p:ph idx="1"/>
          </p:nvPr>
        </p:nvSpPr>
        <p:spPr/>
        <p:txBody>
          <a:bodyPr>
            <a:normAutofit/>
          </a:bodyPr>
          <a:lstStyle/>
          <a:p>
            <a:pPr>
              <a:buNone/>
            </a:pPr>
            <a:r>
              <a:rPr lang="ar-IQ" dirty="0" smtClean="0">
                <a:solidFill>
                  <a:srgbClr val="FF0000"/>
                </a:solidFill>
              </a:rPr>
              <a:t>س/ ما هي العوامل التي تعتمد عليها شدة </a:t>
            </a:r>
            <a:r>
              <a:rPr lang="ar-IQ" dirty="0" err="1" smtClean="0">
                <a:solidFill>
                  <a:srgbClr val="FF0000"/>
                </a:solidFill>
              </a:rPr>
              <a:t>أضطرابات</a:t>
            </a:r>
            <a:r>
              <a:rPr lang="ar-IQ" dirty="0" smtClean="0">
                <a:solidFill>
                  <a:srgbClr val="FF0000"/>
                </a:solidFill>
              </a:rPr>
              <a:t> الكلام واللغة؟</a:t>
            </a:r>
            <a:endParaRPr lang="en-US" dirty="0" smtClean="0">
              <a:solidFill>
                <a:srgbClr val="FF0000"/>
              </a:solidFill>
            </a:endParaRPr>
          </a:p>
          <a:p>
            <a:pPr>
              <a:buNone/>
            </a:pPr>
            <a:endParaRPr lang="en-US" dirty="0" smtClean="0"/>
          </a:p>
          <a:p>
            <a:pPr lvl="0"/>
            <a:r>
              <a:rPr lang="ar-IQ" dirty="0" smtClean="0"/>
              <a:t>موقع التلف في الأجهزة المرتبطة بالكلام واللغة .</a:t>
            </a:r>
            <a:endParaRPr lang="en-US" dirty="0"/>
          </a:p>
          <a:p>
            <a:pPr lvl="0"/>
            <a:r>
              <a:rPr lang="ar-IQ" dirty="0" err="1" smtClean="0"/>
              <a:t>درجةالتلف</a:t>
            </a:r>
            <a:r>
              <a:rPr lang="ar-IQ" dirty="0" smtClean="0"/>
              <a:t> في </a:t>
            </a:r>
            <a:r>
              <a:rPr lang="ar-IQ" dirty="0" err="1" smtClean="0"/>
              <a:t>الاجهزة</a:t>
            </a:r>
            <a:r>
              <a:rPr lang="ar-IQ" dirty="0" smtClean="0"/>
              <a:t> المرتبطة بالكلام واللغة .</a:t>
            </a:r>
            <a:endParaRPr lang="en-US" dirty="0" smtClean="0"/>
          </a:p>
          <a:p>
            <a:pPr lvl="0"/>
            <a:r>
              <a:rPr lang="ar-IQ" dirty="0" smtClean="0"/>
              <a:t>وجود أو عدم وجود </a:t>
            </a:r>
            <a:r>
              <a:rPr lang="ar-IQ" dirty="0" err="1" smtClean="0"/>
              <a:t>أضطرابات</a:t>
            </a:r>
            <a:r>
              <a:rPr lang="ar-IQ" dirty="0" smtClean="0"/>
              <a:t> متعددة في الكلام واللغة .</a:t>
            </a:r>
            <a:endParaRPr lang="en-US" dirty="0" smtClean="0"/>
          </a:p>
          <a:p>
            <a:pPr lvl="0"/>
            <a:r>
              <a:rPr lang="ar-IQ" dirty="0" smtClean="0"/>
              <a:t>العوامل المسببة </a:t>
            </a:r>
            <a:r>
              <a:rPr lang="ar-IQ" dirty="0" err="1" smtClean="0"/>
              <a:t>لأضطراب</a:t>
            </a:r>
            <a:r>
              <a:rPr lang="ar-IQ" dirty="0" smtClean="0"/>
              <a:t> الكلام.</a:t>
            </a:r>
            <a:endParaRPr lang="en-US" dirty="0" smtClean="0"/>
          </a:p>
          <a:p>
            <a:endParaRPr lang="ar-SA" dirty="0"/>
          </a:p>
        </p:txBody>
      </p:sp>
    </p:spTree>
    <p:extLst>
      <p:ext uri="{BB962C8B-B14F-4D97-AF65-F5344CB8AC3E}">
        <p14:creationId xmlns:p14="http://schemas.microsoft.com/office/powerpoint/2010/main" xmlns="" val="1987304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endParaRPr lang="ar-SA" dirty="0"/>
          </a:p>
        </p:txBody>
      </p:sp>
      <p:sp>
        <p:nvSpPr>
          <p:cNvPr id="3" name="عنصر نائب للمحتوى 2"/>
          <p:cNvSpPr>
            <a:spLocks noGrp="1"/>
          </p:cNvSpPr>
          <p:nvPr>
            <p:ph idx="1"/>
          </p:nvPr>
        </p:nvSpPr>
        <p:spPr/>
        <p:txBody>
          <a:bodyPr/>
          <a:lstStyle/>
          <a:p>
            <a:pPr>
              <a:buNone/>
            </a:pPr>
            <a:r>
              <a:rPr lang="ar-IQ" dirty="0" err="1" smtClean="0">
                <a:solidFill>
                  <a:srgbClr val="FF0000"/>
                </a:solidFill>
              </a:rPr>
              <a:t>انواع</a:t>
            </a:r>
            <a:r>
              <a:rPr lang="ar-IQ" dirty="0" smtClean="0">
                <a:solidFill>
                  <a:srgbClr val="FF0000"/>
                </a:solidFill>
              </a:rPr>
              <a:t> اضطرابات الكلام واللغة :</a:t>
            </a:r>
            <a:endParaRPr lang="ar-IQ" dirty="0" smtClean="0"/>
          </a:p>
          <a:p>
            <a:pPr>
              <a:buNone/>
            </a:pPr>
            <a:endParaRPr lang="ar-IQ" dirty="0" smtClean="0"/>
          </a:p>
          <a:p>
            <a:pPr marL="514350" indent="-514350">
              <a:buAutoNum type="arabicPeriod"/>
            </a:pPr>
            <a:r>
              <a:rPr lang="ar-IQ" dirty="0" smtClean="0"/>
              <a:t>اضطراب الكلام :</a:t>
            </a:r>
          </a:p>
          <a:p>
            <a:pPr marL="514350" indent="-514350">
              <a:buAutoNum type="arabicPeriod"/>
            </a:pPr>
            <a:endParaRPr lang="en-US" dirty="0" smtClean="0"/>
          </a:p>
          <a:p>
            <a:pPr>
              <a:buNone/>
            </a:pPr>
            <a:r>
              <a:rPr lang="ar-IQ" dirty="0" smtClean="0"/>
              <a:t>هو عبارة عن خلل في الصوت أو لفظ الأصوات الكلامية وفي الطلاقة النطقية ,وتتم ملاحظته أثناء ارسال الرموز اللفظية من قبل الاخرين .</a:t>
            </a:r>
            <a:endParaRPr lang="en-US" dirty="0" smtClean="0"/>
          </a:p>
          <a:p>
            <a:pPr>
              <a:buNone/>
            </a:pPr>
            <a:endParaRPr lang="ar-IQ" dirty="0" smtClean="0">
              <a:solidFill>
                <a:srgbClr val="FF0000"/>
              </a:solidFill>
            </a:endParaRPr>
          </a:p>
          <a:p>
            <a:pPr>
              <a:buNone/>
            </a:pPr>
            <a:endParaRPr lang="ar-IQ" dirty="0" smtClean="0">
              <a:solidFill>
                <a:srgbClr val="FF0000"/>
              </a:solidFill>
            </a:endParaRPr>
          </a:p>
        </p:txBody>
      </p:sp>
    </p:spTree>
    <p:extLst>
      <p:ext uri="{BB962C8B-B14F-4D97-AF65-F5344CB8AC3E}">
        <p14:creationId xmlns:p14="http://schemas.microsoft.com/office/powerpoint/2010/main" xmlns="" val="2524887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lgn="ctr"/>
            <a:endParaRPr lang="ar-SA" dirty="0">
              <a:solidFill>
                <a:srgbClr val="C00000"/>
              </a:solidFill>
            </a:endParaRPr>
          </a:p>
        </p:txBody>
      </p:sp>
      <p:sp>
        <p:nvSpPr>
          <p:cNvPr id="3" name="عنصر نائب للمحتوى 2"/>
          <p:cNvSpPr>
            <a:spLocks noGrp="1"/>
          </p:cNvSpPr>
          <p:nvPr>
            <p:ph idx="1"/>
          </p:nvPr>
        </p:nvSpPr>
        <p:spPr/>
        <p:txBody>
          <a:bodyPr>
            <a:normAutofit/>
          </a:bodyPr>
          <a:lstStyle/>
          <a:p>
            <a:r>
              <a:rPr lang="ar-SA" b="1" dirty="0" err="1" smtClean="0">
                <a:solidFill>
                  <a:srgbClr val="FF0000"/>
                </a:solidFill>
              </a:rPr>
              <a:t>أضطراب</a:t>
            </a:r>
            <a:r>
              <a:rPr lang="ar-SA" b="1" dirty="0" smtClean="0">
                <a:solidFill>
                  <a:srgbClr val="FF0000"/>
                </a:solidFill>
              </a:rPr>
              <a:t> اللغة: </a:t>
            </a:r>
            <a:endParaRPr lang="en-US" b="1" dirty="0" smtClean="0">
              <a:solidFill>
                <a:srgbClr val="FF0000"/>
              </a:solidFill>
            </a:endParaRPr>
          </a:p>
          <a:p>
            <a:r>
              <a:rPr lang="ar-SA" dirty="0" smtClean="0"/>
              <a:t>عبارة عن خلل في تطور </a:t>
            </a:r>
            <a:r>
              <a:rPr lang="ar-SA" dirty="0" err="1" smtClean="0"/>
              <a:t>وأستخدام</a:t>
            </a:r>
            <a:r>
              <a:rPr lang="ar-SA" dirty="0" smtClean="0"/>
              <a:t> الرموز اللفظية الكلامية أو المكتوبة للغة , والأضطراب قد يشمل جميع جوانب اللغة التالية أو احداها وفي شكل اللغة ( القواعد والتراكيب أو محتوى اللغة أي المعاني أو وظيفة اللغة وهو الأستخدام </a:t>
            </a:r>
            <a:r>
              <a:rPr lang="ar-SA" dirty="0" smtClean="0"/>
              <a:t>الاجتماعي</a:t>
            </a:r>
            <a:r>
              <a:rPr lang="ar-IQ" smtClean="0"/>
              <a:t> </a:t>
            </a:r>
            <a:r>
              <a:rPr lang="ar-SA" smtClean="0"/>
              <a:t>للغة</a:t>
            </a:r>
            <a:r>
              <a:rPr lang="ar-SA" dirty="0" smtClean="0"/>
              <a:t>.)</a:t>
            </a:r>
            <a:endParaRPr lang="en-US" b="1" dirty="0" smtClean="0"/>
          </a:p>
          <a:p>
            <a:endParaRPr lang="en-US" dirty="0"/>
          </a:p>
        </p:txBody>
      </p:sp>
    </p:spTree>
    <p:extLst>
      <p:ext uri="{BB962C8B-B14F-4D97-AF65-F5344CB8AC3E}">
        <p14:creationId xmlns:p14="http://schemas.microsoft.com/office/powerpoint/2010/main" xmlns="" val="1084967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smtClean="0"/>
              <a:t>يميز العلماء بين نوعين رئيسين من اضطرابات الكلام واللغة هما :</a:t>
            </a:r>
            <a:endParaRPr lang="en-US" b="1" dirty="0" smtClean="0"/>
          </a:p>
          <a:p>
            <a:r>
              <a:rPr lang="ar-SA" b="1" dirty="0" smtClean="0">
                <a:solidFill>
                  <a:srgbClr val="FF0000"/>
                </a:solidFill>
              </a:rPr>
              <a:t>أ.  </a:t>
            </a:r>
            <a:r>
              <a:rPr lang="ar-SA" b="1" dirty="0" err="1" smtClean="0">
                <a:solidFill>
                  <a:srgbClr val="FF0000"/>
                </a:solidFill>
              </a:rPr>
              <a:t>أضطرابات</a:t>
            </a:r>
            <a:r>
              <a:rPr lang="ar-SA" b="1" dirty="0" smtClean="0">
                <a:solidFill>
                  <a:srgbClr val="FF0000"/>
                </a:solidFill>
              </a:rPr>
              <a:t> النطق:</a:t>
            </a:r>
            <a:endParaRPr lang="en-US" b="1" dirty="0" smtClean="0">
              <a:solidFill>
                <a:srgbClr val="FF0000"/>
              </a:solidFill>
            </a:endParaRPr>
          </a:p>
          <a:p>
            <a:r>
              <a:rPr lang="ar-SA" dirty="0" smtClean="0"/>
              <a:t>تنتج </a:t>
            </a:r>
            <a:r>
              <a:rPr lang="ar-SA" dirty="0" err="1" smtClean="0"/>
              <a:t>أضطرابات</a:t>
            </a:r>
            <a:r>
              <a:rPr lang="ar-SA" dirty="0" smtClean="0"/>
              <a:t> النطق : بسبب مشكلات في حركات الشفاه واللسان والفك وقد لا يكون لهذه الأضطرابات أسباب عضوية واضحة وأنما تعزى الى أسباب بيئية مثل الحرمان أو المشكلات الانفعالية , التي يعاني منها الفرد </a:t>
            </a:r>
            <a:endParaRPr lang="en-US" b="1"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buNone/>
            </a:pPr>
            <a:r>
              <a:rPr lang="ar-IQ" dirty="0" smtClean="0"/>
              <a:t> </a:t>
            </a:r>
            <a:r>
              <a:rPr lang="ar-SA" b="1" dirty="0" smtClean="0"/>
              <a:t>مظاهر </a:t>
            </a:r>
            <a:r>
              <a:rPr lang="ar-SA" b="1" dirty="0" err="1" smtClean="0"/>
              <a:t>أضطرابات</a:t>
            </a:r>
            <a:r>
              <a:rPr lang="ar-SA" b="1" dirty="0" smtClean="0"/>
              <a:t> النطق:</a:t>
            </a:r>
            <a:endParaRPr lang="en-US" b="1" dirty="0" smtClean="0"/>
          </a:p>
          <a:p>
            <a:pPr lvl="0">
              <a:buNone/>
            </a:pPr>
            <a:r>
              <a:rPr lang="ar-SA" dirty="0" smtClean="0">
                <a:solidFill>
                  <a:srgbClr val="FF0000"/>
                </a:solidFill>
              </a:rPr>
              <a:t>الحذف:</a:t>
            </a:r>
            <a:endParaRPr lang="en-US" b="1" dirty="0" smtClean="0">
              <a:solidFill>
                <a:srgbClr val="FF0000"/>
              </a:solidFill>
            </a:endParaRPr>
          </a:p>
          <a:p>
            <a:pPr>
              <a:buNone/>
            </a:pPr>
            <a:r>
              <a:rPr lang="ar-SA" dirty="0" smtClean="0"/>
              <a:t>يحذف الفرد حرفا أو أكثر من الكلمة وقد لا ينطق الحرف أو قد يتوقف بشكل متقطع</a:t>
            </a:r>
            <a:endParaRPr lang="en-US" b="1" dirty="0" smtClean="0"/>
          </a:p>
          <a:p>
            <a:pPr lvl="0">
              <a:buNone/>
            </a:pPr>
            <a:r>
              <a:rPr lang="ar-SA" dirty="0" err="1" smtClean="0">
                <a:solidFill>
                  <a:srgbClr val="FF0000"/>
                </a:solidFill>
              </a:rPr>
              <a:t>الأبدال</a:t>
            </a:r>
            <a:r>
              <a:rPr lang="ar-SA" dirty="0" smtClean="0">
                <a:solidFill>
                  <a:srgbClr val="FF0000"/>
                </a:solidFill>
              </a:rPr>
              <a:t>: </a:t>
            </a:r>
            <a:endParaRPr lang="en-US" b="1" dirty="0" smtClean="0">
              <a:solidFill>
                <a:srgbClr val="FF0000"/>
              </a:solidFill>
            </a:endParaRPr>
          </a:p>
          <a:p>
            <a:pPr>
              <a:buNone/>
            </a:pPr>
            <a:r>
              <a:rPr lang="ar-SA" dirty="0" smtClean="0"/>
              <a:t>يقوم الفرد </a:t>
            </a:r>
            <a:r>
              <a:rPr lang="ar-SA" dirty="0" err="1" smtClean="0"/>
              <a:t>بتيديل</a:t>
            </a:r>
            <a:r>
              <a:rPr lang="ar-SA" dirty="0" smtClean="0"/>
              <a:t> حرف بحرف </a:t>
            </a:r>
            <a:r>
              <a:rPr lang="ar-SA" dirty="0" err="1" smtClean="0"/>
              <a:t>اخر</a:t>
            </a:r>
            <a:r>
              <a:rPr lang="ar-SA" dirty="0" smtClean="0"/>
              <a:t> من حروف الكلمة </a:t>
            </a:r>
            <a:endParaRPr lang="en-US" b="1" dirty="0" smtClean="0"/>
          </a:p>
          <a:p>
            <a:pPr lvl="0">
              <a:buNone/>
            </a:pPr>
            <a:r>
              <a:rPr lang="ar-SA" dirty="0" err="1" smtClean="0">
                <a:solidFill>
                  <a:srgbClr val="FF0000"/>
                </a:solidFill>
              </a:rPr>
              <a:t>الأضافة</a:t>
            </a:r>
            <a:r>
              <a:rPr lang="ar-SA" dirty="0" smtClean="0">
                <a:solidFill>
                  <a:srgbClr val="FF0000"/>
                </a:solidFill>
              </a:rPr>
              <a:t> : يقوم الفرد </a:t>
            </a:r>
            <a:r>
              <a:rPr lang="ar-SA" dirty="0" err="1" smtClean="0">
                <a:solidFill>
                  <a:srgbClr val="FF0000"/>
                </a:solidFill>
              </a:rPr>
              <a:t>بأضافةحرفا</a:t>
            </a:r>
            <a:r>
              <a:rPr lang="ar-SA" dirty="0" smtClean="0">
                <a:solidFill>
                  <a:srgbClr val="FF0000"/>
                </a:solidFill>
              </a:rPr>
              <a:t> جديدا أو أكثر </a:t>
            </a:r>
            <a:r>
              <a:rPr lang="ar-SA" dirty="0" err="1" smtClean="0">
                <a:solidFill>
                  <a:srgbClr val="FF0000"/>
                </a:solidFill>
              </a:rPr>
              <a:t>الى</a:t>
            </a:r>
            <a:r>
              <a:rPr lang="ar-SA" dirty="0" smtClean="0">
                <a:solidFill>
                  <a:srgbClr val="FF0000"/>
                </a:solidFill>
              </a:rPr>
              <a:t> الكلمة المنطوقة .</a:t>
            </a:r>
            <a:endParaRPr lang="en-US" b="1" dirty="0" smtClean="0">
              <a:solidFill>
                <a:srgbClr val="FF0000"/>
              </a:solidFill>
            </a:endParaRPr>
          </a:p>
          <a:p>
            <a:pPr lvl="0">
              <a:buNone/>
            </a:pPr>
            <a:r>
              <a:rPr lang="ar-SA" dirty="0" smtClean="0">
                <a:solidFill>
                  <a:srgbClr val="FF0000"/>
                </a:solidFill>
              </a:rPr>
              <a:t>التشويه</a:t>
            </a:r>
            <a:r>
              <a:rPr lang="ar-SA" dirty="0" smtClean="0"/>
              <a:t> : تكون مخارج الحروف غير سليمة عند النطق وهذا ينعكس على كلامه مثل أطلاقه صوت الصفير عند محاولته نطق السين.</a:t>
            </a:r>
            <a:endParaRPr lang="en-US" b="1" dirty="0" smtClean="0"/>
          </a:p>
          <a:p>
            <a:pPr>
              <a:buNone/>
            </a:pPr>
            <a:endParaRPr lang="en-US"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endParaRPr lang="ar-IQ" dirty="0">
              <a:solidFill>
                <a:srgbClr val="C00000"/>
              </a:solidFill>
            </a:endParaRPr>
          </a:p>
        </p:txBody>
      </p:sp>
      <p:sp>
        <p:nvSpPr>
          <p:cNvPr id="3" name="عنصر نائب للمحتوى 2"/>
          <p:cNvSpPr>
            <a:spLocks noGrp="1"/>
          </p:cNvSpPr>
          <p:nvPr>
            <p:ph idx="1"/>
          </p:nvPr>
        </p:nvSpPr>
        <p:spPr/>
        <p:txBody>
          <a:bodyPr/>
          <a:lstStyle/>
          <a:p>
            <a:pPr lvl="0"/>
            <a:endParaRPr lang="en-US" dirty="0" smtClean="0"/>
          </a:p>
          <a:p>
            <a:r>
              <a:rPr lang="ar-IQ" b="1" dirty="0" smtClean="0">
                <a:solidFill>
                  <a:srgbClr val="FF0000"/>
                </a:solidFill>
              </a:rPr>
              <a:t>ب _ أضطرابات الكلام:</a:t>
            </a:r>
            <a:endParaRPr lang="en-US" dirty="0" smtClean="0">
              <a:solidFill>
                <a:srgbClr val="FF0000"/>
              </a:solidFill>
            </a:endParaRPr>
          </a:p>
          <a:p>
            <a:r>
              <a:rPr lang="ar-IQ" dirty="0" smtClean="0"/>
              <a:t>ترتبط هذه </a:t>
            </a:r>
            <a:r>
              <a:rPr lang="ar-IQ" dirty="0" err="1" smtClean="0"/>
              <a:t>الأضطرابات</a:t>
            </a:r>
            <a:r>
              <a:rPr lang="ar-IQ" dirty="0" smtClean="0"/>
              <a:t> بتنظيم الكلام وسرعته وطلاقته ونغمته .وتشمل المظاهر الاتية:</a:t>
            </a:r>
            <a:endParaRPr lang="en-US" dirty="0" smtClean="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b="1" dirty="0" smtClean="0"/>
              <a:t>مظاهر </a:t>
            </a:r>
            <a:r>
              <a:rPr lang="ar-IQ" b="1" dirty="0" err="1" smtClean="0"/>
              <a:t>أضطرابات</a:t>
            </a:r>
            <a:r>
              <a:rPr lang="ar-IQ" b="1" dirty="0" smtClean="0"/>
              <a:t> الكلام:</a:t>
            </a:r>
            <a:endParaRPr lang="en-US" dirty="0" smtClean="0"/>
          </a:p>
          <a:p>
            <a:r>
              <a:rPr lang="ar-IQ" dirty="0" smtClean="0"/>
              <a:t>1.السرعة الزائدة في الكلام: يكون </a:t>
            </a:r>
            <a:r>
              <a:rPr lang="ar-IQ" dirty="0" err="1" smtClean="0"/>
              <a:t>المنكلم</a:t>
            </a:r>
            <a:r>
              <a:rPr lang="ar-IQ" dirty="0" smtClean="0"/>
              <a:t> سريعا في نطق الكلمات ويصاحب سرعة الكلام </a:t>
            </a:r>
            <a:r>
              <a:rPr lang="ar-IQ" dirty="0" err="1" smtClean="0"/>
              <a:t>مظاهرانفعالية</a:t>
            </a:r>
            <a:r>
              <a:rPr lang="ar-IQ" dirty="0" smtClean="0"/>
              <a:t> غير عادية .</a:t>
            </a:r>
            <a:endParaRPr lang="en-US" dirty="0" smtClean="0"/>
          </a:p>
          <a:p>
            <a:r>
              <a:rPr lang="ar-IQ" dirty="0" smtClean="0"/>
              <a:t>2.</a:t>
            </a:r>
            <a:r>
              <a:rPr lang="ar-IQ" dirty="0" err="1" smtClean="0"/>
              <a:t>التأتأة</a:t>
            </a:r>
            <a:r>
              <a:rPr lang="ar-IQ" dirty="0" smtClean="0"/>
              <a:t> في الكلام :يكرر المتكلم الحرف عدةمرات أو قد يتردد في نطقه أيضا وقد يعمل على اطالة الأصوات أو يصدر المتكلم أصواتا أعتراضية خاطفة أثناء الكلام , ويصاحب هذه الحالة مظاهر أنفعالية وجسمية غير عادية.</a:t>
            </a:r>
            <a:endParaRPr lang="en-US" dirty="0" smtClean="0"/>
          </a:p>
          <a:p>
            <a:r>
              <a:rPr lang="ar-IQ" dirty="0" smtClean="0"/>
              <a:t>3.الوقوف أثناء الكلام :يتوقف المتكلم عن الحديث أثناء الكلام الأمر الذي يشعر المتلقي أن المتحدث قد أنهى كلامه .ويصاحب هذه الحالة مظاهر انفعالية وجسمية.</a:t>
            </a:r>
            <a:endParaRPr lang="en-US"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1454</TotalTime>
  <Words>1209</Words>
  <Application>Microsoft Office PowerPoint</Application>
  <PresentationFormat>عرض على الشاشة (3:4)‏</PresentationFormat>
  <Paragraphs>82</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تدفق</vt:lpstr>
      <vt:lpstr>اضطرابات الكلام واللغة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المجموعة الرابعة      الوسائل التعليمية</dc:title>
  <dc:creator>د.داود حلس</dc:creator>
  <cp:lastModifiedBy>Administrator</cp:lastModifiedBy>
  <cp:revision>286</cp:revision>
  <dcterms:created xsi:type="dcterms:W3CDTF">2017-08-28T17:57:30Z</dcterms:created>
  <dcterms:modified xsi:type="dcterms:W3CDTF">2021-02-27T10:50:37Z</dcterms:modified>
</cp:coreProperties>
</file>